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5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7102475" cy="93884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23092" y="0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/>
          <a:lstStyle>
            <a:lvl1pPr marL="457200" marR="0" lvl="0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917422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960611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:notes"/>
          <p:cNvSpPr txBox="1">
            <a:spLocks noGrp="1"/>
          </p:cNvSpPr>
          <p:nvPr>
            <p:ph type="sldNum" idx="12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5" name="Google Shape;75;p1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US" b="1"/>
              <a:t>Tax refunds and recoveries occur regularly</a:t>
            </a:r>
            <a:endParaRPr/>
          </a:p>
          <a:p>
            <a:pPr marL="171450" lvl="0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US" b="1"/>
              <a:t>All counselors should have good working knowledge of the no-benefit rule</a:t>
            </a:r>
            <a:endParaRPr/>
          </a:p>
          <a:p>
            <a:pPr marL="171450" lvl="0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US" b="1"/>
              <a:t>Practice using either the TaxSlayer or Bogart calculators is encouraged</a:t>
            </a:r>
            <a:endParaRPr/>
          </a:p>
          <a:p>
            <a:pPr marL="171450" lvl="0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US" b="1"/>
              <a:t>The comprehensive topic at the end is for Unused Nonrefundable Credits (another way that there was no benefit)</a:t>
            </a:r>
            <a:endParaRPr b="1"/>
          </a:p>
        </p:txBody>
      </p:sp>
    </p:spTree>
    <p:extLst>
      <p:ext uri="{BB962C8B-B14F-4D97-AF65-F5344CB8AC3E}">
        <p14:creationId xmlns:p14="http://schemas.microsoft.com/office/powerpoint/2010/main" val="94833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8146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 w="9525" cap="flat" cmpd="sng">
            <a:solidFill>
              <a:srgbClr val="CF21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2"/>
          <p:cNvSpPr txBox="1"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2240"/>
              <a:buNone/>
              <a:defRPr sz="3200">
                <a:solidFill>
                  <a:schemeClr val="lt1"/>
                </a:solidFill>
              </a:defRPr>
            </a:lvl1pPr>
            <a:lvl2pPr lvl="1" algn="ctr">
              <a:spcBef>
                <a:spcPts val="900"/>
              </a:spcBef>
              <a:spcAft>
                <a:spcPts val="0"/>
              </a:spcAft>
              <a:buSzPts val="30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264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3" y="5056020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2"/>
          <p:cNvSpPr/>
          <p:nvPr/>
        </p:nvSpPr>
        <p:spPr>
          <a:xfrm>
            <a:off x="2" y="5056019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2"/>
          <p:cNvSpPr txBox="1"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1" y="5080552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body" idx="1"/>
          </p:nvPr>
        </p:nvSpPr>
        <p:spPr>
          <a:xfrm>
            <a:off x="1282700" y="1754188"/>
            <a:ext cx="466344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body" idx="2"/>
          </p:nvPr>
        </p:nvSpPr>
        <p:spPr>
          <a:xfrm>
            <a:off x="6396039" y="1754188"/>
            <a:ext cx="466344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800">
          <p15:clr>
            <a:srgbClr val="FBAE40"/>
          </p15:clr>
        </p15:guide>
        <p15:guide id="2" pos="6944">
          <p15:clr>
            <a:srgbClr val="FBAE40"/>
          </p15:clr>
        </p15:guide>
        <p15:guide id="3" orient="horz" pos="828">
          <p15:clr>
            <a:srgbClr val="FBAE40"/>
          </p15:clr>
        </p15:guide>
        <p15:guide id="4" pos="1067">
          <p15:clr>
            <a:srgbClr val="FBAE40"/>
          </p15:clr>
        </p15:guide>
        <p15:guide id="5" pos="925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"/>
          <p:cNvSpPr txBox="1">
            <a:spLocks noGrp="1"/>
          </p:cNvSpPr>
          <p:nvPr>
            <p:ph type="body" idx="1"/>
          </p:nvPr>
        </p:nvSpPr>
        <p:spPr>
          <a:xfrm>
            <a:off x="1270000" y="1535114"/>
            <a:ext cx="4663440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800"/>
              </a:spcBef>
              <a:spcAft>
                <a:spcPts val="0"/>
              </a:spcAft>
              <a:buSzPts val="1960"/>
              <a:buNone/>
              <a:defRPr sz="2800" b="1"/>
            </a:lvl1pPr>
            <a:lvl2pPr marL="914400" lvl="1" indent="-228600" algn="l">
              <a:spcBef>
                <a:spcPts val="9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2"/>
          </p:nvPr>
        </p:nvSpPr>
        <p:spPr>
          <a:xfrm>
            <a:off x="6408616" y="1535114"/>
            <a:ext cx="4663440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800"/>
              </a:spcBef>
              <a:spcAft>
                <a:spcPts val="0"/>
              </a:spcAft>
              <a:buSzPts val="1960"/>
              <a:buNone/>
              <a:defRPr sz="2800" b="1"/>
            </a:lvl1pPr>
            <a:lvl2pPr marL="914400" lvl="1" indent="-228600" algn="l">
              <a:spcBef>
                <a:spcPts val="9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4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2" name="Google Shape;42;p4"/>
          <p:cNvSpPr txBox="1">
            <a:spLocks noGrp="1"/>
          </p:cNvSpPr>
          <p:nvPr>
            <p:ph type="body" idx="3"/>
          </p:nvPr>
        </p:nvSpPr>
        <p:spPr>
          <a:xfrm>
            <a:off x="1270001" y="2174876"/>
            <a:ext cx="4664075" cy="3779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3060" algn="l">
              <a:spcBef>
                <a:spcPts val="1800"/>
              </a:spcBef>
              <a:spcAft>
                <a:spcPts val="0"/>
              </a:spcAft>
              <a:buSzPts val="1960"/>
              <a:buChar char="■"/>
              <a:defRPr sz="2800"/>
            </a:lvl1pPr>
            <a:lvl2pPr marL="914400" lvl="1" indent="-396240" algn="l">
              <a:spcBef>
                <a:spcPts val="900"/>
              </a:spcBef>
              <a:spcAft>
                <a:spcPts val="0"/>
              </a:spcAft>
              <a:buSzPts val="2640"/>
              <a:buChar char="─"/>
              <a:defRPr sz="2400"/>
            </a:lvl2pPr>
            <a:lvl3pPr marL="1371600" lvl="2" indent="-368300" algn="l">
              <a:spcBef>
                <a:spcPts val="600"/>
              </a:spcBef>
              <a:spcAft>
                <a:spcPts val="0"/>
              </a:spcAft>
              <a:buSzPts val="22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4"/>
          <p:cNvSpPr txBox="1">
            <a:spLocks noGrp="1"/>
          </p:cNvSpPr>
          <p:nvPr>
            <p:ph type="body" idx="4"/>
          </p:nvPr>
        </p:nvSpPr>
        <p:spPr>
          <a:xfrm>
            <a:off x="6408616" y="2174876"/>
            <a:ext cx="4663440" cy="3779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3060" algn="l">
              <a:spcBef>
                <a:spcPts val="1800"/>
              </a:spcBef>
              <a:spcAft>
                <a:spcPts val="0"/>
              </a:spcAft>
              <a:buSzPts val="1960"/>
              <a:buChar char="■"/>
              <a:defRPr sz="2800"/>
            </a:lvl1pPr>
            <a:lvl2pPr marL="914400" lvl="1" indent="-396240" algn="l">
              <a:spcBef>
                <a:spcPts val="900"/>
              </a:spcBef>
              <a:spcAft>
                <a:spcPts val="0"/>
              </a:spcAft>
              <a:buSzPts val="2640"/>
              <a:buChar char="─"/>
              <a:defRPr sz="2400"/>
            </a:lvl2pPr>
            <a:lvl3pPr marL="1371600" lvl="2" indent="-368300" algn="l">
              <a:spcBef>
                <a:spcPts val="600"/>
              </a:spcBef>
              <a:spcAft>
                <a:spcPts val="0"/>
              </a:spcAft>
              <a:buSzPts val="22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4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Over">
  <p:cSld name="Text Ov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body" idx="1"/>
          </p:nvPr>
        </p:nvSpPr>
        <p:spPr>
          <a:xfrm>
            <a:off x="1278833" y="1761434"/>
            <a:ext cx="9753600" cy="2221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body" idx="2"/>
          </p:nvPr>
        </p:nvSpPr>
        <p:spPr>
          <a:xfrm>
            <a:off x="1278467" y="4108451"/>
            <a:ext cx="9753600" cy="1780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6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pos="800">
          <p15:clr>
            <a:srgbClr val="FBAE40"/>
          </p15:clr>
        </p15:guide>
        <p15:guide id="2" pos="6944">
          <p15:clr>
            <a:srgbClr val="FBAE40"/>
          </p15:clr>
        </p15:guide>
        <p15:guide id="3" orient="horz" pos="828">
          <p15:clr>
            <a:srgbClr val="FBAE40"/>
          </p15:clr>
        </p15:guide>
        <p15:guide id="4" pos="1067">
          <p15:clr>
            <a:srgbClr val="FBAE40"/>
          </p15:clr>
        </p15:guide>
        <p15:guide id="5" pos="9259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0" name="Google Shape;60;p7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7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de Bar">
  <p:cSld name="Side Ba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sldNum" idx="12"/>
          </p:nvPr>
        </p:nvSpPr>
        <p:spPr>
          <a:xfrm>
            <a:off x="1298941" y="6265305"/>
            <a:ext cx="5180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6" name="Google Shape;66;p8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8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8"/>
          <p:cNvSpPr/>
          <p:nvPr/>
        </p:nvSpPr>
        <p:spPr>
          <a:xfrm rot="-5400000">
            <a:off x="-2828541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8"/>
          <p:cNvSpPr txBox="1">
            <a:spLocks noGrp="1"/>
          </p:cNvSpPr>
          <p:nvPr>
            <p:ph type="title"/>
          </p:nvPr>
        </p:nvSpPr>
        <p:spPr>
          <a:xfrm rot="-5400000">
            <a:off x="-2255517" y="2278380"/>
            <a:ext cx="573024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8"/>
          <p:cNvSpPr/>
          <p:nvPr/>
        </p:nvSpPr>
        <p:spPr>
          <a:xfrm>
            <a:off x="451815" y="6132291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8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0840" algn="l" rtl="0">
              <a:spcBef>
                <a:spcPts val="1800"/>
              </a:spcBef>
              <a:spcAft>
                <a:spcPts val="0"/>
              </a:spcAft>
              <a:buClr>
                <a:srgbClr val="CF2124"/>
              </a:buClr>
              <a:buSzPts val="224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24180" algn="l" rtl="0">
              <a:spcBef>
                <a:spcPts val="900"/>
              </a:spcBef>
              <a:spcAft>
                <a:spcPts val="0"/>
              </a:spcAft>
              <a:buClr>
                <a:srgbClr val="CF2124"/>
              </a:buClr>
              <a:buSzPts val="3080"/>
              <a:buFont typeface="Calibri"/>
              <a:buChar char="─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96239" algn="l" rtl="0">
              <a:spcBef>
                <a:spcPts val="600"/>
              </a:spcBef>
              <a:spcAft>
                <a:spcPts val="0"/>
              </a:spcAft>
              <a:buClr>
                <a:srgbClr val="55493F"/>
              </a:buClr>
              <a:buSzPts val="26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1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1"/>
          <p:cNvSpPr/>
          <p:nvPr/>
        </p:nvSpPr>
        <p:spPr>
          <a:xfrm>
            <a:off x="0" y="1182571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transition>
    <p:fade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067">
          <p15:clr>
            <a:srgbClr val="F26B43"/>
          </p15:clr>
        </p15:guide>
        <p15:guide id="2" pos="683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pos="800">
          <p15:clr>
            <a:srgbClr val="F26B43"/>
          </p15:clr>
        </p15:guide>
        <p15:guide id="5" orient="horz" pos="1344">
          <p15:clr>
            <a:srgbClr val="F26B43"/>
          </p15:clr>
        </p15:guide>
        <p15:guide id="6" pos="512">
          <p15:clr>
            <a:srgbClr val="F26B43"/>
          </p15:clr>
        </p15:guide>
        <p15:guide id="7" orient="horz" pos="105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dirty="0"/>
              <a:t>New Jersey Slides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dirty="0"/>
              <a:t>Tax Year </a:t>
            </a:r>
            <a:r>
              <a:rPr lang="en-US" dirty="0" smtClean="0"/>
              <a:t>2019</a:t>
            </a:r>
            <a:endParaRPr dirty="0"/>
          </a:p>
        </p:txBody>
      </p:sp>
      <p:sp>
        <p:nvSpPr>
          <p:cNvPr id="78" name="Google Shape;78;p9"/>
          <p:cNvSpPr txBox="1">
            <a:spLocks noGrp="1"/>
          </p:cNvSpPr>
          <p:nvPr>
            <p:ph type="title"/>
          </p:nvPr>
        </p:nvSpPr>
        <p:spPr>
          <a:xfrm>
            <a:off x="914456" y="1084632"/>
            <a:ext cx="6970533" cy="280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en-US" sz="4800" dirty="0" smtClean="0"/>
              <a:t>Alimony Income</a:t>
            </a:r>
            <a:endParaRPr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0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NJ </a:t>
            </a:r>
            <a:r>
              <a:rPr lang="en-US" dirty="0"/>
              <a:t>Training – </a:t>
            </a:r>
            <a:r>
              <a:rPr lang="en-US" dirty="0" smtClean="0"/>
              <a:t>TY2019</a:t>
            </a:r>
            <a:endParaRPr dirty="0"/>
          </a:p>
        </p:txBody>
      </p:sp>
      <p:sp>
        <p:nvSpPr>
          <p:cNvPr id="84" name="Google Shape;84;p10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85" name="Google Shape;85;p10"/>
          <p:cNvSpPr txBox="1">
            <a:spLocks noGrp="1"/>
          </p:cNvSpPr>
          <p:nvPr>
            <p:ph type="body" idx="1"/>
          </p:nvPr>
        </p:nvSpPr>
        <p:spPr>
          <a:xfrm>
            <a:off x="1296695" y="1758820"/>
            <a:ext cx="9965353" cy="4004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indent="-341313">
              <a:spcBef>
                <a:spcPts val="0"/>
              </a:spcBef>
              <a:buSzPts val="2240"/>
            </a:pPr>
            <a:r>
              <a:rPr lang="en-US" sz="4000" dirty="0"/>
              <a:t>NJ will continue to follow alimony rules for pre-2019 </a:t>
            </a:r>
            <a:r>
              <a:rPr lang="en-US" sz="4000" dirty="0" smtClean="0"/>
              <a:t>divorces for all divorce </a:t>
            </a:r>
            <a:r>
              <a:rPr lang="en-US" sz="4000" dirty="0" smtClean="0"/>
              <a:t>agreements</a:t>
            </a:r>
          </a:p>
          <a:p>
            <a:pPr marL="798513" lvl="1" indent="-341313">
              <a:spcBef>
                <a:spcPts val="0"/>
              </a:spcBef>
              <a:buSzPts val="2240"/>
              <a:buChar char="■"/>
            </a:pPr>
            <a:r>
              <a:rPr lang="en-US" sz="3600" dirty="0" smtClean="0"/>
              <a:t>Court </a:t>
            </a:r>
            <a:r>
              <a:rPr lang="en-US" sz="3600" dirty="0" smtClean="0"/>
              <a:t>ordered alimony or separate maintenance payments </a:t>
            </a:r>
            <a:r>
              <a:rPr lang="en-US" sz="3600" dirty="0" smtClean="0">
                <a:solidFill>
                  <a:schemeClr val="tx1"/>
                </a:solidFill>
              </a:rPr>
              <a:t>received</a:t>
            </a:r>
            <a:r>
              <a:rPr lang="en-US" sz="3600" dirty="0" smtClean="0"/>
              <a:t> are included in income</a:t>
            </a:r>
          </a:p>
          <a:p>
            <a:pPr marL="798513" lvl="1" indent="-341313">
              <a:spcBef>
                <a:spcPts val="0"/>
              </a:spcBef>
              <a:buSzPts val="2240"/>
              <a:buChar char="■"/>
            </a:pPr>
            <a:r>
              <a:rPr lang="en-US" sz="3600" dirty="0" smtClean="0"/>
              <a:t>Court </a:t>
            </a:r>
            <a:r>
              <a:rPr lang="en-US" sz="3600" dirty="0" smtClean="0"/>
              <a:t>ordered alimony or separate maintenance payments made are </a:t>
            </a:r>
            <a:r>
              <a:rPr lang="en-US" sz="3600" dirty="0" smtClean="0"/>
              <a:t>claimed as an </a:t>
            </a:r>
            <a:r>
              <a:rPr lang="en-US" sz="3600" smtClean="0"/>
              <a:t>adjustment to income</a:t>
            </a:r>
            <a:endParaRPr dirty="0"/>
          </a:p>
        </p:txBody>
      </p:sp>
      <p:sp>
        <p:nvSpPr>
          <p:cNvPr id="86" name="Google Shape;86;p10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 dirty="0" smtClean="0"/>
              <a:t>NJ Alimony Rules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8 Temple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105</Words>
  <Application>Microsoft Office PowerPoint</Application>
  <PresentationFormat>Widescreen</PresentationFormat>
  <Paragraphs>14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Noto Sans Symbols</vt:lpstr>
      <vt:lpstr>2018 Templet</vt:lpstr>
      <vt:lpstr>Alimony Income</vt:lpstr>
      <vt:lpstr>NJ Alimony Rules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State/Local Income Tax Refunds and Other Recoveries</dc:title>
  <dc:creator>kathy</dc:creator>
  <cp:lastModifiedBy>Gale Stricker</cp:lastModifiedBy>
  <cp:revision>7</cp:revision>
  <dcterms:modified xsi:type="dcterms:W3CDTF">2019-11-23T15:31:20Z</dcterms:modified>
</cp:coreProperties>
</file>